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14B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511156"/>
          </a:xfrm>
        </p:spPr>
        <p:txBody>
          <a:bodyPr>
            <a:normAutofit fontScale="90000"/>
          </a:bodyPr>
          <a:lstStyle/>
          <a:p>
            <a:pPr lvl="0"/>
            <a:r>
              <a:rPr lang="uk-UA" sz="22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uk-UA" sz="22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uk-UA" sz="22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uk-UA" sz="22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 </a:t>
            </a:r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якого історичного діяча так могли висловитись сучасники?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8329642" cy="5054617"/>
          </a:xfrm>
        </p:spPr>
        <p:txBody>
          <a:bodyPr>
            <a:normAutofit/>
          </a:bodyPr>
          <a:lstStyle/>
          <a:p>
            <a:pPr marL="514350" lvl="0" indent="-51435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uk-UA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Криму його ім</a:t>
            </a:r>
            <a:r>
              <a:rPr lang="uk-UA" dirty="0" smtClean="0">
                <a:ea typeface="Calibri" pitchFamily="34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наводило такий страх, що орда щоденно пильнувала та була готова до бою</a:t>
            </a:r>
            <a:r>
              <a:rPr lang="uk-UA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uk-UA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514350" lvl="0" indent="-51435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Сірко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lang="uk-UA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Академія вітала його як Мойсея, спасителя й визволителя народу від польського рабства</a:t>
            </a:r>
            <a:r>
              <a:rPr lang="uk-UA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Хмельницький</a:t>
            </a:r>
            <a:endParaRPr lang="ru-RU" sz="1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>
            <a:normAutofit/>
          </a:bodyPr>
          <a:lstStyle/>
          <a:p>
            <a:r>
              <a:rPr lang="uk-UA" sz="20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Установіть відповідність між історичними діячами </a:t>
            </a:r>
            <a:r>
              <a:rPr lang="uk-UA" sz="20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uk-UA" sz="20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uk-UA" sz="20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 </a:t>
            </a:r>
            <a:r>
              <a:rPr lang="uk-UA" sz="20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фрагментами джерела, що їх стосується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643602"/>
          </a:xfrm>
        </p:spPr>
        <p:txBody>
          <a:bodyPr>
            <a:normAutofit fontScale="47500" lnSpcReduction="20000"/>
          </a:bodyPr>
          <a:lstStyle/>
          <a:p>
            <a:pPr marL="179388" lvl="0" indent="-179388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3800" b="1" dirty="0" smtClean="0">
                <a:solidFill>
                  <a:srgbClr val="3814B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4200" b="1" dirty="0" smtClean="0">
                <a:solidFill>
                  <a:srgbClr val="3814B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Б.Хмельницький      </a:t>
            </a:r>
            <a:r>
              <a:rPr lang="ru-RU" sz="4200" b="1" dirty="0" smtClean="0">
                <a:solidFill>
                  <a:srgbClr val="3814B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4200" b="1" dirty="0" smtClean="0">
                <a:solidFill>
                  <a:srgbClr val="3814B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І</a:t>
            </a:r>
            <a:r>
              <a:rPr lang="uk-UA" sz="4200" b="1" dirty="0" smtClean="0">
                <a:solidFill>
                  <a:srgbClr val="3814B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Богун          </a:t>
            </a:r>
            <a:r>
              <a:rPr lang="uk-UA" sz="4200" b="1" dirty="0" smtClean="0">
                <a:solidFill>
                  <a:srgbClr val="3814B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uk-UA" sz="4200" b="1" dirty="0" smtClean="0">
                <a:solidFill>
                  <a:srgbClr val="3814B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uk-UA" sz="4200" b="1" dirty="0" smtClean="0">
                <a:solidFill>
                  <a:srgbClr val="3814B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Виговський        Ю</a:t>
            </a:r>
            <a:r>
              <a:rPr lang="uk-UA" sz="4200" b="1" dirty="0" smtClean="0">
                <a:solidFill>
                  <a:srgbClr val="3814B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uk-UA" sz="4200" b="1" dirty="0" smtClean="0">
                <a:solidFill>
                  <a:srgbClr val="3814B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Хмельницький</a:t>
            </a:r>
          </a:p>
          <a:p>
            <a:pPr marL="179388" lvl="0" indent="-179388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uk-UA" sz="3600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«Бачив себе на небі, коли … </a:t>
            </a:r>
            <a:r>
              <a:rPr lang="uk-UA" sz="3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сподобився</a:t>
            </a: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бачити пресвітлі очі великого государя нашого, його царську пресвітлу величність, єдиного осяйного під сонцем монарха</a:t>
            </a: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uk-UA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uk-UA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«Бог дав мені, що я є </a:t>
            </a:r>
            <a:r>
              <a:rPr lang="uk-UA" sz="3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одновладцем</a:t>
            </a: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і самодержцем руським … Виб’ю з лядської неволі ввесь руський народ, а що перше я воював за шкоду і кривду свою, тепер буду воювати за нашу православну віру</a:t>
            </a: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…»</a:t>
            </a: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38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</a:t>
            </a:r>
            <a:r>
              <a:rPr lang="uk-UA" sz="3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Б.Хмельницький  </a:t>
            </a:r>
            <a:r>
              <a:rPr lang="uk-UA" sz="3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«Ставши гетьманом, присяг на вірність  у Переяславі російському государю і був потверджений на тому уряді від нього; мало потримав при вірності і зараз же зрадив своєму государеві, й прихилився до польського короля…» </a:t>
            </a:r>
            <a:endParaRPr lang="uk-UA" sz="3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3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Ю</a:t>
            </a:r>
            <a:r>
              <a:rPr lang="uk-UA" sz="3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Хмельницький</a:t>
            </a: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«Сьогодні рано дано знати, що рада обрала наказним гетьманом… та ухвалила - вириватися з оточення, козаки переправляються поголовно по той бік Стиру; </a:t>
            </a:r>
            <a:r>
              <a:rPr lang="uk-UA" sz="3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к.й.м</a:t>
            </a: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наказав стерти їхній табір і всі дороги так позакривати, щоб і жоден з табору не вийшов» </a:t>
            </a:r>
            <a:endParaRPr lang="uk-UA" sz="3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algn="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</a:t>
            </a:r>
            <a:r>
              <a:rPr lang="uk-UA" sz="42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4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</a:t>
            </a:r>
            <a:r>
              <a:rPr lang="uk-UA" sz="3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І. Богун</a:t>
            </a:r>
            <a:endParaRPr lang="uk-UA" sz="3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д) «Я йшов, щоб звільнити з облоги пана </a:t>
            </a:r>
            <a:r>
              <a:rPr lang="uk-UA" sz="3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Гуляницького</a:t>
            </a: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неспішно, чекаючи на </a:t>
            </a:r>
            <a:r>
              <a:rPr lang="uk-UA" sz="3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хана</a:t>
            </a: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і тільки-но той прибув, ми поквапилися, і дня 29 червня,  в день Св. Петра й Павла ставши біля </a:t>
            </a:r>
            <a:r>
              <a:rPr lang="uk-UA" sz="3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Соснівської</a:t>
            </a: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переправи, застали там п’ятнадцять тисяч </a:t>
            </a:r>
            <a:r>
              <a:rPr lang="uk-UA" sz="3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москви</a:t>
            </a:r>
            <a:r>
              <a:rPr lang="uk-UA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…”</a:t>
            </a: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uk-UA" sz="3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І. Виговський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357166"/>
            <a:ext cx="2143140" cy="4286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857497"/>
            <a:ext cx="2714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Богдан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Хмельницкий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Неля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0"/>
            <a:ext cx="2269836" cy="285749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786182" y="2928934"/>
            <a:ext cx="2428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Юрій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Хмельницкий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Неля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308857" cy="2857496"/>
          </a:xfrm>
          <a:prstGeom prst="rect">
            <a:avLst/>
          </a:prstGeom>
          <a:noFill/>
        </p:spPr>
      </p:pic>
      <p:pic>
        <p:nvPicPr>
          <p:cNvPr id="1029" name="Picture 5" descr="C:\Users\Неля\Desktop\341429984-1-217x300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072331" y="-1"/>
            <a:ext cx="2071670" cy="286405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286644" y="2928934"/>
            <a:ext cx="15926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Іван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Сірко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71670" y="6286520"/>
            <a:ext cx="1952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Іван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Виговський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 descr="C:\Users\Неля\Desktop\485621_691247047602545_2453068511011325601_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3357561"/>
            <a:ext cx="2143128" cy="2857503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072198" y="628652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Іван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Богун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C:\Users\Неля\Desktop\250px-Iwan_Wyhowski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3357562"/>
            <a:ext cx="2178886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4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292</Words>
  <PresentationFormat>Экран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  Про якого історичного діяча так могли висловитись сучасники? </vt:lpstr>
      <vt:lpstr>Установіть відповідність між історичними діячами  та фрагментами джерела, що їх стосується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Про якого історичного діяча так могли висловитись сучасники? </dc:title>
  <dc:creator>Неля</dc:creator>
  <cp:lastModifiedBy>Неля</cp:lastModifiedBy>
  <cp:revision>11</cp:revision>
  <dcterms:created xsi:type="dcterms:W3CDTF">2018-02-27T21:27:00Z</dcterms:created>
  <dcterms:modified xsi:type="dcterms:W3CDTF">2018-02-27T22:08:54Z</dcterms:modified>
</cp:coreProperties>
</file>